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0" r:id="rId1"/>
  </p:sldMasterIdLst>
  <p:notesMasterIdLst>
    <p:notesMasterId r:id="rId25"/>
  </p:notesMasterIdLst>
  <p:handoutMasterIdLst>
    <p:handoutMasterId r:id="rId26"/>
  </p:handoutMasterIdLst>
  <p:sldIdLst>
    <p:sldId id="447" r:id="rId2"/>
    <p:sldId id="789" r:id="rId3"/>
    <p:sldId id="797" r:id="rId4"/>
    <p:sldId id="545" r:id="rId5"/>
    <p:sldId id="550" r:id="rId6"/>
    <p:sldId id="541" r:id="rId7"/>
    <p:sldId id="807" r:id="rId8"/>
    <p:sldId id="800" r:id="rId9"/>
    <p:sldId id="538" r:id="rId10"/>
    <p:sldId id="802" r:id="rId11"/>
    <p:sldId id="808" r:id="rId12"/>
    <p:sldId id="540" r:id="rId13"/>
    <p:sldId id="270" r:id="rId14"/>
    <p:sldId id="809" r:id="rId15"/>
    <p:sldId id="806" r:id="rId16"/>
    <p:sldId id="793" r:id="rId17"/>
    <p:sldId id="543" r:id="rId18"/>
    <p:sldId id="805" r:id="rId19"/>
    <p:sldId id="804" r:id="rId20"/>
    <p:sldId id="798" r:id="rId21"/>
    <p:sldId id="556" r:id="rId22"/>
    <p:sldId id="537" r:id="rId23"/>
    <p:sldId id="290" r:id="rId24"/>
  </p:sldIdLst>
  <p:sldSz cx="9144000" cy="5143500" type="screen16x9"/>
  <p:notesSz cx="7010400" cy="9296400"/>
  <p:custDataLst>
    <p:tags r:id="rId2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D5"/>
    <a:srgbClr val="000000"/>
    <a:srgbClr val="414344"/>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326" autoAdjust="0"/>
    <p:restoredTop sz="97650" autoAdjust="0"/>
  </p:normalViewPr>
  <p:slideViewPr>
    <p:cSldViewPr snapToGrid="0" snapToObjects="1" showGuides="1">
      <p:cViewPr varScale="1">
        <p:scale>
          <a:sx n="161" d="100"/>
          <a:sy n="161" d="100"/>
        </p:scale>
        <p:origin x="224" y="35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57" d="100"/>
        <a:sy n="57" d="100"/>
      </p:scale>
      <p:origin x="0" y="0"/>
    </p:cViewPr>
  </p:sorterViewPr>
  <p:notesViewPr>
    <p:cSldViewPr snapToGrid="0" snapToObjects="1" showGuides="1">
      <p:cViewPr varScale="1">
        <p:scale>
          <a:sx n="120" d="100"/>
          <a:sy n="120" d="100"/>
        </p:scale>
        <p:origin x="504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21737426678587"/>
          <c:y val="3.6041530285639362E-2"/>
          <c:w val="0.74467567137311563"/>
          <c:h val="0.74380817904541596"/>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C62-4F46-9162-DB06610C0BF3}"/>
              </c:ext>
            </c:extLst>
          </c:dPt>
          <c:dPt>
            <c:idx val="1"/>
            <c:bubble3D val="0"/>
            <c:spPr>
              <a:solidFill>
                <a:schemeClr val="accent2"/>
              </a:solidFill>
              <a:ln w="19050">
                <a:noFill/>
              </a:ln>
              <a:effectLst/>
            </c:spPr>
            <c:extLst>
              <c:ext xmlns:c16="http://schemas.microsoft.com/office/drawing/2014/chart" uri="{C3380CC4-5D6E-409C-BE32-E72D297353CC}">
                <c16:uniqueId val="{00000003-AC62-4F46-9162-DB06610C0BF3}"/>
              </c:ext>
            </c:extLst>
          </c:dPt>
          <c:dPt>
            <c:idx val="2"/>
            <c:bubble3D val="0"/>
            <c:spPr>
              <a:solidFill>
                <a:schemeClr val="accent3"/>
              </a:solidFill>
              <a:ln w="19050">
                <a:noFill/>
              </a:ln>
              <a:effectLst/>
            </c:spPr>
            <c:extLst>
              <c:ext xmlns:c16="http://schemas.microsoft.com/office/drawing/2014/chart" uri="{C3380CC4-5D6E-409C-BE32-E72D297353CC}">
                <c16:uniqueId val="{00000005-AC62-4F46-9162-DB06610C0BF3}"/>
              </c:ext>
            </c:extLst>
          </c:dPt>
          <c:dPt>
            <c:idx val="3"/>
            <c:bubble3D val="0"/>
            <c:spPr>
              <a:solidFill>
                <a:schemeClr val="accent4"/>
              </a:solidFill>
              <a:ln w="19050">
                <a:noFill/>
              </a:ln>
              <a:effectLst/>
            </c:spPr>
            <c:extLst>
              <c:ext xmlns:c16="http://schemas.microsoft.com/office/drawing/2014/chart" uri="{C3380CC4-5D6E-409C-BE32-E72D297353CC}">
                <c16:uniqueId val="{00000007-AC62-4F46-9162-DB06610C0BF3}"/>
              </c:ext>
            </c:extLst>
          </c:dPt>
          <c:dPt>
            <c:idx val="4"/>
            <c:bubble3D val="0"/>
            <c:spPr>
              <a:solidFill>
                <a:schemeClr val="accent5"/>
              </a:solidFill>
              <a:ln w="19050">
                <a:noFill/>
              </a:ln>
              <a:effectLst/>
            </c:spPr>
            <c:extLst>
              <c:ext xmlns:c16="http://schemas.microsoft.com/office/drawing/2014/chart" uri="{C3380CC4-5D6E-409C-BE32-E72D297353CC}">
                <c16:uniqueId val="{00000009-AC62-4F46-9162-DB06610C0BF3}"/>
              </c:ext>
            </c:extLst>
          </c:dPt>
          <c:dPt>
            <c:idx val="5"/>
            <c:bubble3D val="0"/>
            <c:spPr>
              <a:solidFill>
                <a:schemeClr val="accent6"/>
              </a:solidFill>
              <a:ln w="19050">
                <a:noFill/>
              </a:ln>
              <a:effectLst/>
            </c:spPr>
            <c:extLst>
              <c:ext xmlns:c16="http://schemas.microsoft.com/office/drawing/2014/chart" uri="{C3380CC4-5D6E-409C-BE32-E72D297353CC}">
                <c16:uniqueId val="{0000000B-AC62-4F46-9162-DB06610C0BF3}"/>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0C61-E34F-99B9-3888CCB31F89}"/>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0C61-E34F-99B9-3888CCB31F89}"/>
              </c:ext>
            </c:extLst>
          </c:dPt>
          <c:dLbls>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2"/>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B-AC62-4F46-9162-DB06610C0BF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Collaboration</c:v>
                </c:pt>
                <c:pt idx="1">
                  <c:v>IoT</c:v>
                </c:pt>
                <c:pt idx="2">
                  <c:v>Cloud</c:v>
                </c:pt>
                <c:pt idx="3">
                  <c:v>Data Center</c:v>
                </c:pt>
                <c:pt idx="4">
                  <c:v>Networking</c:v>
                </c:pt>
                <c:pt idx="5">
                  <c:v>Security</c:v>
                </c:pt>
                <c:pt idx="6">
                  <c:v>Analytics &amp; Automation</c:v>
                </c:pt>
                <c:pt idx="7">
                  <c:v>Observability</c:v>
                </c:pt>
              </c:strCache>
            </c:strRef>
          </c:cat>
          <c:val>
            <c:numRef>
              <c:f>Sheet1!$B$2:$B$9</c:f>
              <c:numCache>
                <c:formatCode>General</c:formatCode>
                <c:ptCount val="8"/>
                <c:pt idx="0">
                  <c:v>59</c:v>
                </c:pt>
                <c:pt idx="1">
                  <c:v>31</c:v>
                </c:pt>
                <c:pt idx="2">
                  <c:v>126</c:v>
                </c:pt>
                <c:pt idx="3">
                  <c:v>72</c:v>
                </c:pt>
                <c:pt idx="4">
                  <c:v>150</c:v>
                </c:pt>
                <c:pt idx="5">
                  <c:v>63</c:v>
                </c:pt>
                <c:pt idx="6">
                  <c:v>78</c:v>
                </c:pt>
                <c:pt idx="7">
                  <c:v>27</c:v>
                </c:pt>
              </c:numCache>
            </c:numRef>
          </c:val>
          <c:extLst>
            <c:ext xmlns:c16="http://schemas.microsoft.com/office/drawing/2014/chart" uri="{C3380CC4-5D6E-409C-BE32-E72D297353CC}">
              <c16:uniqueId val="{0000000C-AC62-4F46-9162-DB06610C0BF3}"/>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chemeClr val="bg2"/>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bg2"/>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bg2"/>
                </a:solidFill>
                <a:latin typeface="+mn-lt"/>
                <a:ea typeface="+mn-ea"/>
                <a:cs typeface="+mn-cs"/>
              </a:defRPr>
            </a:pPr>
            <a:endParaRPr lang="en-US"/>
          </a:p>
        </c:txPr>
      </c:legendEntry>
      <c:legendEntry>
        <c:idx val="3"/>
        <c:txPr>
          <a:bodyPr rot="0" spcFirstLastPara="1" vertOverflow="ellipsis" vert="horz" wrap="square" anchor="ctr" anchorCtr="1"/>
          <a:lstStyle/>
          <a:p>
            <a:pPr>
              <a:defRPr sz="1400" b="0" i="0" u="none" strike="noStrike" kern="1200" baseline="0">
                <a:solidFill>
                  <a:schemeClr val="bg2"/>
                </a:solidFill>
                <a:latin typeface="+mn-lt"/>
                <a:ea typeface="+mn-ea"/>
                <a:cs typeface="+mn-cs"/>
              </a:defRPr>
            </a:pPr>
            <a:endParaRPr lang="en-US"/>
          </a:p>
        </c:txPr>
      </c:legendEntry>
      <c:legendEntry>
        <c:idx val="4"/>
        <c:txPr>
          <a:bodyPr rot="0" spcFirstLastPara="1" vertOverflow="ellipsis" vert="horz" wrap="square" anchor="ctr" anchorCtr="1"/>
          <a:lstStyle/>
          <a:p>
            <a:pPr>
              <a:defRPr sz="1400" b="0" i="0" u="none" strike="noStrike" kern="1200" baseline="0">
                <a:solidFill>
                  <a:schemeClr val="bg2"/>
                </a:solidFill>
                <a:latin typeface="+mn-lt"/>
                <a:ea typeface="+mn-ea"/>
                <a:cs typeface="+mn-cs"/>
              </a:defRPr>
            </a:pPr>
            <a:endParaRPr lang="en-US"/>
          </a:p>
        </c:txPr>
      </c:legendEntry>
      <c:legendEntry>
        <c:idx val="5"/>
        <c:txPr>
          <a:bodyPr rot="0" spcFirstLastPara="1" vertOverflow="ellipsis" vert="horz" wrap="square" anchor="ctr" anchorCtr="1"/>
          <a:lstStyle/>
          <a:p>
            <a:pPr>
              <a:defRPr sz="1400" b="0" i="0" u="none" strike="noStrike" kern="1200" baseline="0">
                <a:solidFill>
                  <a:schemeClr val="bg2"/>
                </a:solidFill>
                <a:latin typeface="+mn-lt"/>
                <a:ea typeface="+mn-ea"/>
                <a:cs typeface="+mn-cs"/>
              </a:defRPr>
            </a:pPr>
            <a:endParaRPr lang="en-US"/>
          </a:p>
        </c:txPr>
      </c:legendEntry>
      <c:legendEntry>
        <c:idx val="6"/>
        <c:txPr>
          <a:bodyPr rot="0" spcFirstLastPara="1" vertOverflow="ellipsis" vert="horz" wrap="square" anchor="ctr" anchorCtr="1"/>
          <a:lstStyle/>
          <a:p>
            <a:pPr>
              <a:defRPr sz="1400" b="0" i="0" u="none" strike="noStrike" kern="1200" baseline="0">
                <a:solidFill>
                  <a:schemeClr val="bg2"/>
                </a:solidFill>
                <a:latin typeface="+mn-lt"/>
                <a:ea typeface="+mn-ea"/>
                <a:cs typeface="+mn-cs"/>
              </a:defRPr>
            </a:pPr>
            <a:endParaRPr lang="en-US"/>
          </a:p>
        </c:txPr>
      </c:legendEntry>
      <c:legendEntry>
        <c:idx val="7"/>
        <c:txPr>
          <a:bodyPr rot="0" spcFirstLastPara="1" vertOverflow="ellipsis" vert="horz" wrap="square" anchor="ctr" anchorCtr="1"/>
          <a:lstStyle/>
          <a:p>
            <a:pPr>
              <a:defRPr sz="1400" b="0" i="0" u="none" strike="noStrike" kern="1200" baseline="0">
                <a:solidFill>
                  <a:schemeClr val="bg2"/>
                </a:solidFill>
                <a:latin typeface="+mn-lt"/>
                <a:ea typeface="+mn-ea"/>
                <a:cs typeface="+mn-cs"/>
              </a:defRPr>
            </a:pPr>
            <a:endParaRPr lang="en-US"/>
          </a:p>
        </c:txPr>
      </c:legendEntry>
      <c:layout>
        <c:manualLayout>
          <c:xMode val="edge"/>
          <c:yMode val="edge"/>
          <c:x val="0.11852091770685579"/>
          <c:y val="0.80133260450348864"/>
          <c:w val="0.86953609739810689"/>
          <c:h val="0.1836086009826555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6/1/23</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6/1/23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15349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506649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4261491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3010439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26160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1928525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1809090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1756970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1591633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503442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2106472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257513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58645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814255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3578366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dirty="0"/>
          </a:p>
        </p:txBody>
      </p:sp>
    </p:spTree>
    <p:extLst>
      <p:ext uri="{BB962C8B-B14F-4D97-AF65-F5344CB8AC3E}">
        <p14:creationId xmlns:p14="http://schemas.microsoft.com/office/powerpoint/2010/main" val="283921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378337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3692197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me Graphic">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userDrawn="1"/>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dirty="0"/>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C4FFC0C7-6576-9253-B080-100BA0881EBA}"/>
              </a:ext>
            </a:extLst>
          </p:cNvPr>
          <p:cNvGrpSpPr/>
          <p:nvPr userDrawn="1"/>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3" name="TextBox 22">
            <a:extLst>
              <a:ext uri="{FF2B5EF4-FFF2-40B4-BE49-F238E27FC236}">
                <a16:creationId xmlns:a16="http://schemas.microsoft.com/office/drawing/2014/main" id="{D4A71F9E-7DB9-9F4C-8598-6A21BDA78079}"/>
              </a:ext>
            </a:extLst>
          </p:cNvPr>
          <p:cNvSpPr txBox="1"/>
          <p:nvPr userDrawn="1"/>
        </p:nvSpPr>
        <p:spPr>
          <a:xfrm>
            <a:off x="4210362" y="4720026"/>
            <a:ext cx="723275"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t>#CiscoLive</a:t>
            </a:r>
          </a:p>
        </p:txBody>
      </p:sp>
    </p:spTree>
    <p:extLst>
      <p:ext uri="{BB962C8B-B14F-4D97-AF65-F5344CB8AC3E}">
        <p14:creationId xmlns:p14="http://schemas.microsoft.com/office/powerpoint/2010/main" val="20703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5">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2CB81-3CFD-48F1-EB80-960E228AF067}"/>
              </a:ext>
            </a:extLst>
          </p:cNvPr>
          <p:cNvPicPr>
            <a:picLocks noChangeAspect="1"/>
          </p:cNvPicPr>
          <p:nvPr userDrawn="1"/>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8883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1621C-7051-D93D-AB6C-38F6F8FC78D4}"/>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7920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10D49-F46C-3F26-FC86-9D9662C5A353}"/>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07159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CBB4-009A-3CF9-2789-D5055D87D433}"/>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307086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5BEDE4-B996-BAE5-3141-3ECC17780F26}"/>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4082659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410171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dirty="0"/>
              <a:t>DEVWKS-1255</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2115904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19410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spTree>
    <p:extLst>
      <p:ext uri="{BB962C8B-B14F-4D97-AF65-F5344CB8AC3E}">
        <p14:creationId xmlns:p14="http://schemas.microsoft.com/office/powerpoint/2010/main" val="170108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dirty="0"/>
              <a:t>DEVWKS-1255</a:t>
            </a:r>
          </a:p>
        </p:txBody>
      </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75994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4F0D3-64AE-F551-9FF8-794865F38A4C}"/>
              </a:ext>
            </a:extLst>
          </p:cNvPr>
          <p:cNvPicPr>
            <a:picLocks noChangeAspect="1"/>
          </p:cNvPicPr>
          <p:nvPr userDrawn="1"/>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122942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088030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896724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dirty="0"/>
              <a:t>DEVWKS-1255</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5058652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807742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111945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005231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609098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977924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086249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124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B47DF-14B5-C2C8-7001-C1DE0BD2BAB1}"/>
              </a:ext>
            </a:extLst>
          </p:cNvPr>
          <p:cNvPicPr>
            <a:picLocks noChangeAspect="1"/>
          </p:cNvPicPr>
          <p:nvPr userDrawn="1"/>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825197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480542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054489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38B2DE-9E6A-3579-DAD0-37EDFD6FF50E}"/>
              </a:ext>
            </a:extLst>
          </p:cNvPr>
          <p:cNvPicPr>
            <a:picLocks noChangeAspect="1"/>
          </p:cNvPicPr>
          <p:nvPr userDrawn="1"/>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dirty="0"/>
              <a:t>DEVWKS-1255</a:t>
            </a:r>
          </a:p>
        </p:txBody>
      </p:sp>
    </p:spTree>
    <p:extLst>
      <p:ext uri="{BB962C8B-B14F-4D97-AF65-F5344CB8AC3E}">
        <p14:creationId xmlns:p14="http://schemas.microsoft.com/office/powerpoint/2010/main" val="1099897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254563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369945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dirty="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09984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592051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spTree>
    <p:extLst>
      <p:ext uri="{BB962C8B-B14F-4D97-AF65-F5344CB8AC3E}">
        <p14:creationId xmlns:p14="http://schemas.microsoft.com/office/powerpoint/2010/main" val="2630564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1557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spTree>
    <p:extLst>
      <p:ext uri="{BB962C8B-B14F-4D97-AF65-F5344CB8AC3E}">
        <p14:creationId xmlns:p14="http://schemas.microsoft.com/office/powerpoint/2010/main" val="22300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287537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3" pos="259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userDrawn="1">
          <p15:clr>
            <a:srgbClr val="FBAE40"/>
          </p15:clr>
        </p15:guide>
        <p15:guide id="4" pos="26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userDrawn="1">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23470174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426716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userDrawn="1"/>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DEVWKS-1255</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062140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userDrawn="1"/>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userDrawn="1"/>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dirty="0"/>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9BDBB63A-9AA5-B6E8-6317-B6678A1DCFB1}"/>
              </a:ext>
            </a:extLst>
          </p:cNvPr>
          <p:cNvGrpSpPr/>
          <p:nvPr userDrawn="1"/>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15" name="TextBox 14">
            <a:extLst>
              <a:ext uri="{FF2B5EF4-FFF2-40B4-BE49-F238E27FC236}">
                <a16:creationId xmlns:a16="http://schemas.microsoft.com/office/drawing/2014/main" id="{0DF2EEAE-D9B5-CB4A-A159-B9640427B4DF}"/>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t>#CiscoLive</a:t>
            </a:r>
          </a:p>
        </p:txBody>
      </p:sp>
    </p:spTree>
    <p:extLst>
      <p:ext uri="{BB962C8B-B14F-4D97-AF65-F5344CB8AC3E}">
        <p14:creationId xmlns:p14="http://schemas.microsoft.com/office/powerpoint/2010/main" val="95875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BC5C7-A956-C8B9-9644-9AF3B2C4FDCB}"/>
              </a:ext>
            </a:extLst>
          </p:cNvPr>
          <p:cNvPicPr>
            <a:picLocks noChangeAspect="1"/>
          </p:cNvPicPr>
          <p:nvPr userDrawn="1"/>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557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3AF0B-E1C0-5716-75E4-837229A01BB9}"/>
              </a:ext>
            </a:extLst>
          </p:cNvPr>
          <p:cNvPicPr>
            <a:picLocks noChangeAspect="1"/>
          </p:cNvPicPr>
          <p:nvPr userDrawn="1"/>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37608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3">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4A13D7-2B82-FF4B-ED6C-AE1FBB0B9A97}"/>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67754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E021D-F999-39BA-382E-6791B851DE00}"/>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0024125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cSld>
  <p:clrMap bg1="lt1" tx1="dk1" bg2="lt2" tx2="dk2" accent1="accent1" accent2="accent2" accent3="accent3" accent4="accent4" accent5="accent5" accent6="accent6" hlink="hlink" folHlink="folHlink"/>
  <p:sldLayoutIdLst>
    <p:sldLayoutId id="2147484015" r:id="rId1"/>
    <p:sldLayoutId id="2147483874" r:id="rId2"/>
    <p:sldLayoutId id="2147484048" r:id="rId3"/>
    <p:sldLayoutId id="2147484042" r:id="rId4"/>
    <p:sldLayoutId id="2147484017" r:id="rId5"/>
    <p:sldLayoutId id="2147484025" r:id="rId6"/>
    <p:sldLayoutId id="2147484027" r:id="rId7"/>
    <p:sldLayoutId id="2147484026" r:id="rId8"/>
    <p:sldLayoutId id="2147484034" r:id="rId9"/>
    <p:sldLayoutId id="2147484043" r:id="rId10"/>
    <p:sldLayoutId id="2147484028" r:id="rId11"/>
    <p:sldLayoutId id="2147484036" r:id="rId12"/>
    <p:sldLayoutId id="2147484035" r:id="rId13"/>
    <p:sldLayoutId id="2147484037" r:id="rId14"/>
    <p:sldLayoutId id="2147484038" r:id="rId15"/>
    <p:sldLayoutId id="2147484050" r:id="rId16"/>
    <p:sldLayoutId id="2147484041" r:id="rId17"/>
    <p:sldLayoutId id="2147484018" r:id="rId18"/>
    <p:sldLayoutId id="2147484051" r:id="rId19"/>
    <p:sldLayoutId id="2147483976" r:id="rId20"/>
    <p:sldLayoutId id="2147483885" r:id="rId21"/>
    <p:sldLayoutId id="2147484052" r:id="rId22"/>
    <p:sldLayoutId id="2147484040" r:id="rId23"/>
    <p:sldLayoutId id="2147484019" r:id="rId24"/>
    <p:sldLayoutId id="2147484020" r:id="rId25"/>
    <p:sldLayoutId id="2147484021" r:id="rId26"/>
    <p:sldLayoutId id="2147484022" r:id="rId27"/>
    <p:sldLayoutId id="2147484023" r:id="rId28"/>
    <p:sldLayoutId id="2147484024" r:id="rId29"/>
    <p:sldLayoutId id="2147484039" r:id="rId30"/>
    <p:sldLayoutId id="2147484011" r:id="rId31"/>
    <p:sldLayoutId id="2147483982" r:id="rId32"/>
    <p:sldLayoutId id="2147483985" r:id="rId33"/>
    <p:sldLayoutId id="2147483986" r:id="rId34"/>
    <p:sldLayoutId id="2147484046" r:id="rId35"/>
    <p:sldLayoutId id="2147484047" r:id="rId36"/>
    <p:sldLayoutId id="2147483978" r:id="rId37"/>
    <p:sldLayoutId id="2147483979" r:id="rId38"/>
    <p:sldLayoutId id="2147483980" r:id="rId39"/>
    <p:sldLayoutId id="2147483969" r:id="rId40"/>
    <p:sldLayoutId id="2147483968" r:id="rId41"/>
    <p:sldLayoutId id="2147483973" r:id="rId42"/>
    <p:sldLayoutId id="2147483970" r:id="rId43"/>
    <p:sldLayoutId id="2147483987" r:id="rId44"/>
    <p:sldLayoutId id="2147483983" r:id="rId45"/>
    <p:sldLayoutId id="2147483971" r:id="rId46"/>
    <p:sldLayoutId id="2147483972" r:id="rId47"/>
    <p:sldLayoutId id="2147484033" r:id="rId48"/>
    <p:sldLayoutId id="2147484049" r:id="rId49"/>
    <p:sldLayoutId id="2147483897" r:id="rId50"/>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24" userDrawn="1">
          <p15:clr>
            <a:srgbClr val="F26B43"/>
          </p15:clr>
        </p15:guide>
        <p15:guide id="4" orient="horz" pos="757" userDrawn="1">
          <p15:clr>
            <a:srgbClr val="F26B43"/>
          </p15:clr>
        </p15:guide>
        <p15:guide id="5" orient="horz" pos="324" userDrawn="1">
          <p15:clr>
            <a:srgbClr val="F26B43"/>
          </p15:clr>
        </p15:guide>
        <p15:guide id="6" pos="2876" userDrawn="1">
          <p15:clr>
            <a:srgbClr val="F26B43"/>
          </p15:clr>
        </p15:guide>
        <p15:guide id="7" orient="horz" pos="1620" userDrawn="1">
          <p15:clr>
            <a:srgbClr val="F26B43"/>
          </p15:clr>
        </p15:guide>
        <p15:guide id="9"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hyperlink" Target="http://www.ciscolive.com/on-demand" TargetMode="External"/><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 Id="rId5" Type="http://schemas.openxmlformats.org/officeDocument/2006/relationships/image" Target="../media/image23.jpe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3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Git</a:t>
            </a:r>
          </a:p>
        </p:txBody>
      </p:sp>
      <p:sp>
        <p:nvSpPr>
          <p:cNvPr id="2" name="Text Placeholder 1"/>
          <p:cNvSpPr>
            <a:spLocks noGrp="1"/>
          </p:cNvSpPr>
          <p:nvPr>
            <p:ph sz="quarter" idx="11"/>
          </p:nvPr>
        </p:nvSpPr>
        <p:spPr>
          <a:xfrm>
            <a:off x="443484" y="1625786"/>
            <a:ext cx="8257032" cy="3392424"/>
          </a:xfrm>
        </p:spPr>
        <p:txBody>
          <a:bodyPr/>
          <a:lstStyle/>
          <a:p>
            <a:r>
              <a:rPr lang="en-US" dirty="0"/>
              <a:t>Git manages files on your computer so that when you make changes, you can </a:t>
            </a:r>
            <a:r>
              <a:rPr lang="en-US" dirty="0">
                <a:solidFill>
                  <a:schemeClr val="accent1"/>
                </a:solidFill>
              </a:rPr>
              <a:t>compare old and new versions</a:t>
            </a:r>
            <a:r>
              <a:rPr lang="en-US" dirty="0"/>
              <a:t> of files. This aspect of file management is called </a:t>
            </a:r>
            <a:r>
              <a:rPr lang="en-US" dirty="0">
                <a:solidFill>
                  <a:schemeClr val="accent1"/>
                </a:solidFill>
              </a:rPr>
              <a:t>Version Control</a:t>
            </a:r>
            <a:r>
              <a:rPr lang="en-US" dirty="0"/>
              <a:t>.</a:t>
            </a:r>
          </a:p>
          <a:p>
            <a:endParaRPr lang="en-US" dirty="0"/>
          </a:p>
          <a:p>
            <a:r>
              <a:rPr lang="en-US" dirty="0"/>
              <a:t>GitHub also enables you to </a:t>
            </a:r>
            <a:r>
              <a:rPr lang="en-US" dirty="0">
                <a:solidFill>
                  <a:schemeClr val="accent1"/>
                </a:solidFill>
              </a:rPr>
              <a:t>coordinate work with others</a:t>
            </a:r>
            <a:r>
              <a:rPr lang="en-US" dirty="0"/>
              <a:t> on new versions of files.</a:t>
            </a:r>
          </a:p>
          <a:p>
            <a:endParaRPr lang="en-US" dirty="0">
              <a:solidFill>
                <a:schemeClr val="accent1"/>
              </a:solidFill>
            </a:endParaRPr>
          </a:p>
          <a:p>
            <a:endParaRPr lang="en-US" dirty="0"/>
          </a:p>
          <a:p>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DEVWKS-1255</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10</a:t>
            </a:fld>
            <a:endParaRPr lang="en-US" dirty="0"/>
          </a:p>
        </p:txBody>
      </p:sp>
    </p:spTree>
    <p:extLst>
      <p:ext uri="{BB962C8B-B14F-4D97-AF65-F5344CB8AC3E}">
        <p14:creationId xmlns:p14="http://schemas.microsoft.com/office/powerpoint/2010/main" val="218003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Git</a:t>
            </a:r>
          </a:p>
        </p:txBody>
      </p:sp>
      <p:sp>
        <p:nvSpPr>
          <p:cNvPr id="2" name="Text Placeholder 1"/>
          <p:cNvSpPr>
            <a:spLocks noGrp="1"/>
          </p:cNvSpPr>
          <p:nvPr>
            <p:ph sz="quarter" idx="11"/>
          </p:nvPr>
        </p:nvSpPr>
        <p:spPr>
          <a:xfrm>
            <a:off x="472784" y="1363027"/>
            <a:ext cx="8257032" cy="3392424"/>
          </a:xfrm>
        </p:spPr>
        <p:txBody>
          <a:bodyPr/>
          <a:lstStyle/>
          <a:p>
            <a:pPr marL="0" indent="0">
              <a:buNone/>
            </a:pPr>
            <a:r>
              <a:rPr lang="en-US" dirty="0"/>
              <a:t>Objectives</a:t>
            </a:r>
          </a:p>
          <a:p>
            <a:pPr marL="0" indent="0">
              <a:buNone/>
            </a:pPr>
            <a:endParaRPr lang="en-US" dirty="0"/>
          </a:p>
          <a:p>
            <a:r>
              <a:rPr lang="en-US" dirty="0"/>
              <a:t>Understand what problems Version Control Systems help us solve.</a:t>
            </a:r>
          </a:p>
          <a:p>
            <a:r>
              <a:rPr lang="en-US" dirty="0"/>
              <a:t>Learn and practice your first Git workflows.</a:t>
            </a:r>
          </a:p>
          <a:p>
            <a:pPr lvl="2"/>
            <a:r>
              <a:rPr lang="en-US" sz="2000" b="1" dirty="0"/>
              <a:t>Clone</a:t>
            </a:r>
            <a:r>
              <a:rPr lang="en-US" sz="2000" dirty="0"/>
              <a:t> our sample code in the browser development environment.</a:t>
            </a:r>
          </a:p>
          <a:p>
            <a:pPr lvl="2"/>
            <a:r>
              <a:rPr lang="en-US" sz="2000" dirty="0"/>
              <a:t>Create a "safe place" for you to make and </a:t>
            </a:r>
            <a:r>
              <a:rPr lang="en-US" sz="2000" b="1" dirty="0"/>
              <a:t>commit</a:t>
            </a:r>
            <a:r>
              <a:rPr lang="en-US" sz="2000" dirty="0"/>
              <a:t> your changes.</a:t>
            </a:r>
          </a:p>
          <a:p>
            <a:pPr lvl="2"/>
            <a:r>
              <a:rPr lang="en-US" sz="2000" dirty="0"/>
              <a:t>Learn how </a:t>
            </a:r>
            <a:r>
              <a:rPr lang="en-US" sz="2000" b="1" dirty="0"/>
              <a:t>to incrementally save</a:t>
            </a:r>
            <a:r>
              <a:rPr lang="en-US" sz="2000" dirty="0"/>
              <a:t> your code changes.</a:t>
            </a:r>
          </a:p>
          <a:p>
            <a:endParaRPr lang="en-US" dirty="0"/>
          </a:p>
          <a:p>
            <a:endParaRPr lang="en-US" dirty="0">
              <a:solidFill>
                <a:schemeClr val="accent1"/>
              </a:solidFill>
            </a:endParaRPr>
          </a:p>
          <a:p>
            <a:endParaRPr lang="en-US" dirty="0"/>
          </a:p>
          <a:p>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DEVWKS-1255</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11</a:t>
            </a:fld>
            <a:endParaRPr lang="en-US" dirty="0"/>
          </a:p>
        </p:txBody>
      </p:sp>
    </p:spTree>
    <p:extLst>
      <p:ext uri="{BB962C8B-B14F-4D97-AF65-F5344CB8AC3E}">
        <p14:creationId xmlns:p14="http://schemas.microsoft.com/office/powerpoint/2010/main" val="390990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4528005" cy="1941922"/>
          </a:xfrm>
        </p:spPr>
        <p:txBody>
          <a:bodyPr/>
          <a:lstStyle/>
          <a:p>
            <a:r>
              <a:rPr lang="en-US" dirty="0"/>
              <a:t>Getting familiar with the Cisco DevNet Learning Lab environment</a:t>
            </a:r>
          </a:p>
        </p:txBody>
      </p:sp>
    </p:spTree>
    <p:extLst>
      <p:ext uri="{BB962C8B-B14F-4D97-AF65-F5344CB8AC3E}">
        <p14:creationId xmlns:p14="http://schemas.microsoft.com/office/powerpoint/2010/main" val="57660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rotWithShape="1">
          <a:blip r:embed="rId3"/>
          <a:srcRect t="6130" b="9410"/>
          <a:stretch/>
        </p:blipFill>
        <p:spPr>
          <a:xfrm>
            <a:off x="0" y="0"/>
            <a:ext cx="9144000" cy="5143500"/>
          </a:xfrm>
        </p:spPr>
      </p:pic>
      <p:sp>
        <p:nvSpPr>
          <p:cNvPr id="9" name="Rectangle 8">
            <a:extLst>
              <a:ext uri="{FF2B5EF4-FFF2-40B4-BE49-F238E27FC236}">
                <a16:creationId xmlns:a16="http://schemas.microsoft.com/office/drawing/2014/main" id="{234E4DBD-C1DA-A941-35A2-429ADE1510E0}"/>
              </a:ext>
            </a:extLst>
          </p:cNvPr>
          <p:cNvSpPr/>
          <p:nvPr/>
        </p:nvSpPr>
        <p:spPr>
          <a:xfrm>
            <a:off x="0" y="3588444"/>
            <a:ext cx="9144000" cy="155505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1"/>
          </p:nvPr>
        </p:nvSpPr>
        <p:spPr>
          <a:xfrm>
            <a:off x="500063" y="3575799"/>
            <a:ext cx="8139112" cy="1196290"/>
          </a:xfrm>
        </p:spPr>
        <p:txBody>
          <a:bodyPr/>
          <a:lstStyle/>
          <a:p>
            <a:pPr algn="l"/>
            <a:r>
              <a:rPr lang="en-US" dirty="0">
                <a:solidFill>
                  <a:schemeClr val="bg2"/>
                </a:solidFill>
              </a:rPr>
              <a:t>Table of Contents                 Instructions                       Code IDE</a:t>
            </a:r>
          </a:p>
          <a:p>
            <a:endParaRPr lang="en-US" dirty="0">
              <a:solidFill>
                <a:schemeClr val="accent3"/>
              </a:solidFill>
            </a:endParaRPr>
          </a:p>
          <a:p>
            <a:r>
              <a:rPr lang="en-US" dirty="0">
                <a:solidFill>
                  <a:schemeClr val="accent3"/>
                </a:solidFill>
              </a:rPr>
              <a:t>Main parts of Learning Lab environment</a:t>
            </a:r>
          </a:p>
        </p:txBody>
      </p:sp>
      <p:sp>
        <p:nvSpPr>
          <p:cNvPr id="4" name="Slide Number Placeholder 3">
            <a:extLst>
              <a:ext uri="{FF2B5EF4-FFF2-40B4-BE49-F238E27FC236}">
                <a16:creationId xmlns:a16="http://schemas.microsoft.com/office/drawing/2014/main" id="{ED37A52D-38C5-4D42-B5E8-A41DF36585B6}"/>
              </a:ext>
            </a:extLst>
          </p:cNvPr>
          <p:cNvSpPr>
            <a:spLocks noGrp="1"/>
          </p:cNvSpPr>
          <p:nvPr>
            <p:ph type="sldNum" sz="quarter" idx="4"/>
          </p:nvPr>
        </p:nvSpPr>
        <p:spPr/>
        <p:txBody>
          <a:bodyPr/>
          <a:lstStyle/>
          <a:p>
            <a:fld id="{96A97DD0-5BE7-4856-A2A9-C42C6688E607}" type="slidenum">
              <a:rPr lang="en-US" smtClean="0">
                <a:solidFill>
                  <a:schemeClr val="bg2"/>
                </a:solidFill>
              </a:rPr>
              <a:pPr/>
              <a:t>13</a:t>
            </a:fld>
            <a:endParaRPr lang="en-US" dirty="0">
              <a:solidFill>
                <a:schemeClr val="bg2"/>
              </a:solidFill>
            </a:endParaRP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dirty="0">
                <a:solidFill>
                  <a:schemeClr val="bg2"/>
                </a:solidFill>
              </a:rPr>
              <a:t>Session ID</a:t>
            </a: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#CiscoLive</a:t>
            </a: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pic>
        <p:nvPicPr>
          <p:cNvPr id="5" name="Picture 4">
            <a:extLst>
              <a:ext uri="{FF2B5EF4-FFF2-40B4-BE49-F238E27FC236}">
                <a16:creationId xmlns:a16="http://schemas.microsoft.com/office/drawing/2014/main" id="{F59C6EB2-AE64-5160-8F8F-F1E32AECC2B0}"/>
              </a:ext>
            </a:extLst>
          </p:cNvPr>
          <p:cNvPicPr>
            <a:picLocks noChangeAspect="1"/>
          </p:cNvPicPr>
          <p:nvPr/>
        </p:nvPicPr>
        <p:blipFill>
          <a:blip r:embed="rId4"/>
          <a:stretch>
            <a:fillRect/>
          </a:stretch>
        </p:blipFill>
        <p:spPr>
          <a:xfrm>
            <a:off x="597750" y="310392"/>
            <a:ext cx="7772400" cy="3276658"/>
          </a:xfrm>
          <a:prstGeom prst="rect">
            <a:avLst/>
          </a:prstGeom>
        </p:spPr>
      </p:pic>
    </p:spTree>
    <p:extLst>
      <p:ext uri="{BB962C8B-B14F-4D97-AF65-F5344CB8AC3E}">
        <p14:creationId xmlns:p14="http://schemas.microsoft.com/office/powerpoint/2010/main" val="2749169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rotWithShape="1">
          <a:blip r:embed="rId3"/>
          <a:srcRect t="6130" b="9410"/>
          <a:stretch/>
        </p:blipFill>
        <p:spPr>
          <a:xfrm>
            <a:off x="0" y="0"/>
            <a:ext cx="9144000" cy="5143500"/>
          </a:xfrm>
        </p:spPr>
      </p:pic>
      <p:sp>
        <p:nvSpPr>
          <p:cNvPr id="9" name="Rectangle 8">
            <a:extLst>
              <a:ext uri="{FF2B5EF4-FFF2-40B4-BE49-F238E27FC236}">
                <a16:creationId xmlns:a16="http://schemas.microsoft.com/office/drawing/2014/main" id="{234E4DBD-C1DA-A941-35A2-429ADE1510E0}"/>
              </a:ext>
            </a:extLst>
          </p:cNvPr>
          <p:cNvSpPr/>
          <p:nvPr/>
        </p:nvSpPr>
        <p:spPr>
          <a:xfrm>
            <a:off x="0" y="3588444"/>
            <a:ext cx="9144000" cy="155505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1"/>
          </p:nvPr>
        </p:nvSpPr>
        <p:spPr>
          <a:xfrm>
            <a:off x="509822" y="4137995"/>
            <a:ext cx="8139112" cy="824393"/>
          </a:xfrm>
        </p:spPr>
        <p:txBody>
          <a:bodyPr/>
          <a:lstStyle/>
          <a:p>
            <a:pPr algn="l"/>
            <a:r>
              <a:rPr lang="en-US" dirty="0">
                <a:solidFill>
                  <a:schemeClr val="accent3"/>
                </a:solidFill>
              </a:rPr>
              <a:t>Lab walk-through     </a:t>
            </a:r>
            <a:r>
              <a:rPr lang="en-US" dirty="0">
                <a:solidFill>
                  <a:schemeClr val="bg2"/>
                </a:solidFill>
              </a:rPr>
              <a:t>File System and Editor    </a:t>
            </a:r>
            <a:r>
              <a:rPr lang="en-US" dirty="0">
                <a:solidFill>
                  <a:schemeClr val="accent2">
                    <a:lumMod val="20000"/>
                    <a:lumOff val="80000"/>
                  </a:schemeClr>
                </a:solidFill>
              </a:rPr>
              <a:t>Interactive terminal</a:t>
            </a:r>
          </a:p>
          <a:p>
            <a:endParaRPr lang="en-US" dirty="0">
              <a:solidFill>
                <a:schemeClr val="bg2"/>
              </a:solidFill>
            </a:endParaRPr>
          </a:p>
        </p:txBody>
      </p:sp>
      <p:sp>
        <p:nvSpPr>
          <p:cNvPr id="4" name="Slide Number Placeholder 3">
            <a:extLst>
              <a:ext uri="{FF2B5EF4-FFF2-40B4-BE49-F238E27FC236}">
                <a16:creationId xmlns:a16="http://schemas.microsoft.com/office/drawing/2014/main" id="{ED37A52D-38C5-4D42-B5E8-A41DF36585B6}"/>
              </a:ext>
            </a:extLst>
          </p:cNvPr>
          <p:cNvSpPr>
            <a:spLocks noGrp="1"/>
          </p:cNvSpPr>
          <p:nvPr>
            <p:ph type="sldNum" sz="quarter" idx="4"/>
          </p:nvPr>
        </p:nvSpPr>
        <p:spPr/>
        <p:txBody>
          <a:bodyPr/>
          <a:lstStyle/>
          <a:p>
            <a:fld id="{96A97DD0-5BE7-4856-A2A9-C42C6688E607}" type="slidenum">
              <a:rPr lang="en-US" smtClean="0">
                <a:solidFill>
                  <a:schemeClr val="bg2"/>
                </a:solidFill>
              </a:rPr>
              <a:pPr/>
              <a:t>14</a:t>
            </a:fld>
            <a:endParaRPr lang="en-US" dirty="0">
              <a:solidFill>
                <a:schemeClr val="bg2"/>
              </a:solidFill>
            </a:endParaRP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dirty="0">
                <a:solidFill>
                  <a:schemeClr val="bg2"/>
                </a:solidFill>
              </a:rPr>
              <a:t>Session ID</a:t>
            </a: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#CiscoLive</a:t>
            </a: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pic>
        <p:nvPicPr>
          <p:cNvPr id="5" name="Picture 4">
            <a:extLst>
              <a:ext uri="{FF2B5EF4-FFF2-40B4-BE49-F238E27FC236}">
                <a16:creationId xmlns:a16="http://schemas.microsoft.com/office/drawing/2014/main" id="{563D9FB0-40FC-F389-223B-3A0016022EC6}"/>
              </a:ext>
            </a:extLst>
          </p:cNvPr>
          <p:cNvPicPr>
            <a:picLocks noChangeAspect="1"/>
          </p:cNvPicPr>
          <p:nvPr/>
        </p:nvPicPr>
        <p:blipFill>
          <a:blip r:embed="rId4"/>
          <a:stretch>
            <a:fillRect/>
          </a:stretch>
        </p:blipFill>
        <p:spPr>
          <a:xfrm>
            <a:off x="1428963" y="166618"/>
            <a:ext cx="6209022" cy="3582677"/>
          </a:xfrm>
          <a:prstGeom prst="rect">
            <a:avLst/>
          </a:prstGeom>
        </p:spPr>
      </p:pic>
      <p:cxnSp>
        <p:nvCxnSpPr>
          <p:cNvPr id="7" name="Straight Arrow Connector 6">
            <a:extLst>
              <a:ext uri="{FF2B5EF4-FFF2-40B4-BE49-F238E27FC236}">
                <a16:creationId xmlns:a16="http://schemas.microsoft.com/office/drawing/2014/main" id="{A8FF28FA-35EE-0274-FB5F-7E7CB552A4DD}"/>
              </a:ext>
            </a:extLst>
          </p:cNvPr>
          <p:cNvCxnSpPr>
            <a:cxnSpLocks/>
          </p:cNvCxnSpPr>
          <p:nvPr/>
        </p:nvCxnSpPr>
        <p:spPr>
          <a:xfrm flipV="1">
            <a:off x="2292257" y="2476500"/>
            <a:ext cx="603343" cy="168840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6E0AFB1-E9C6-4012-1463-B0ABFEA16F55}"/>
              </a:ext>
            </a:extLst>
          </p:cNvPr>
          <p:cNvCxnSpPr>
            <a:cxnSpLocks/>
          </p:cNvCxnSpPr>
          <p:nvPr/>
        </p:nvCxnSpPr>
        <p:spPr>
          <a:xfrm flipV="1">
            <a:off x="4579378" y="901700"/>
            <a:ext cx="666843" cy="32639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C2B4621-F002-7204-837F-98D1641C066D}"/>
              </a:ext>
            </a:extLst>
          </p:cNvPr>
          <p:cNvCxnSpPr>
            <a:cxnSpLocks/>
          </p:cNvCxnSpPr>
          <p:nvPr/>
        </p:nvCxnSpPr>
        <p:spPr>
          <a:xfrm flipH="1" flipV="1">
            <a:off x="6070600" y="3239525"/>
            <a:ext cx="990600" cy="856392"/>
          </a:xfrm>
          <a:prstGeom prst="straightConnector1">
            <a:avLst/>
          </a:prstGeom>
          <a:ln>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103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16" y="973393"/>
            <a:ext cx="5427408" cy="3760839"/>
          </a:xfrm>
        </p:spPr>
        <p:txBody>
          <a:bodyPr/>
          <a:lstStyle/>
          <a:p>
            <a:r>
              <a:rPr lang="en-US" dirty="0"/>
              <a:t>Hands-on lab</a:t>
            </a:r>
            <a:br>
              <a:rPr lang="en-US" dirty="0"/>
            </a:br>
            <a:br>
              <a:rPr lang="en-US" dirty="0"/>
            </a:br>
            <a:br>
              <a:rPr lang="en-US" dirty="0"/>
            </a:br>
            <a:endParaRPr lang="en-US" dirty="0"/>
          </a:p>
        </p:txBody>
      </p:sp>
    </p:spTree>
    <p:extLst>
      <p:ext uri="{BB962C8B-B14F-4D97-AF65-F5344CB8AC3E}">
        <p14:creationId xmlns:p14="http://schemas.microsoft.com/office/powerpoint/2010/main" val="60375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00" y="2571750"/>
            <a:ext cx="8257032" cy="731520"/>
          </a:xfrm>
        </p:spPr>
        <p:txBody>
          <a:bodyPr/>
          <a:lstStyle/>
          <a:p>
            <a:pPr algn="ctr"/>
            <a:br>
              <a:rPr lang="en-US" sz="3600" dirty="0"/>
            </a:br>
            <a:r>
              <a:rPr lang="en-US" sz="4000" b="1" dirty="0">
                <a:solidFill>
                  <a:schemeClr val="accent1"/>
                </a:solidFill>
              </a:rPr>
              <a:t>A Brief Introduction to Git</a:t>
            </a:r>
            <a:br>
              <a:rPr lang="en-US" sz="2800" dirty="0"/>
            </a:br>
            <a:br>
              <a:rPr lang="en-US" sz="2800" dirty="0"/>
            </a:br>
            <a:r>
              <a:rPr lang="en-US" sz="2800" dirty="0"/>
              <a:t>https://developer.cisco.com/learning/modules/programming-fundamentals/dne-git-basic-workflows/hands-on-with-git-and-github/</a:t>
            </a:r>
            <a:endParaRPr lang="en-US" dirty="0"/>
          </a:p>
        </p:txBody>
      </p:sp>
      <p:sp>
        <p:nvSpPr>
          <p:cNvPr id="12" name="Slide Number Placeholder 11">
            <a:extLst>
              <a:ext uri="{FF2B5EF4-FFF2-40B4-BE49-F238E27FC236}">
                <a16:creationId xmlns:a16="http://schemas.microsoft.com/office/drawing/2014/main" id="{FDFDF1E2-BB10-C945-9ECC-177122EE3276}"/>
              </a:ext>
            </a:extLst>
          </p:cNvPr>
          <p:cNvSpPr>
            <a:spLocks noGrp="1"/>
          </p:cNvSpPr>
          <p:nvPr>
            <p:ph type="sldNum" sz="quarter" idx="4"/>
          </p:nvPr>
        </p:nvSpPr>
        <p:spPr/>
        <p:txBody>
          <a:bodyPr/>
          <a:lstStyle/>
          <a:p>
            <a:fld id="{96A97DD0-5BE7-4856-A2A9-C42C6688E607}" type="slidenum">
              <a:rPr lang="en-US" smtClean="0"/>
              <a:pPr/>
              <a:t>16</a:t>
            </a:fld>
            <a:endParaRPr lang="en-US" dirty="0"/>
          </a:p>
        </p:txBody>
      </p:sp>
      <p:sp>
        <p:nvSpPr>
          <p:cNvPr id="11" name="Footer Placeholder 10">
            <a:extLst>
              <a:ext uri="{FF2B5EF4-FFF2-40B4-BE49-F238E27FC236}">
                <a16:creationId xmlns:a16="http://schemas.microsoft.com/office/drawing/2014/main" id="{4EA228A8-9CBB-EE43-B5BB-BD6B9F045226}"/>
              </a:ext>
            </a:extLst>
          </p:cNvPr>
          <p:cNvSpPr>
            <a:spLocks noGrp="1"/>
          </p:cNvSpPr>
          <p:nvPr>
            <p:ph type="ftr" sz="quarter" idx="3"/>
          </p:nvPr>
        </p:nvSpPr>
        <p:spPr/>
        <p:txBody>
          <a:bodyPr/>
          <a:lstStyle/>
          <a:p>
            <a:pPr defTabSz="610744"/>
            <a:r>
              <a:rPr lang="en-US" dirty="0"/>
              <a:t>Session ID</a:t>
            </a:r>
          </a:p>
        </p:txBody>
      </p:sp>
    </p:spTree>
    <p:extLst>
      <p:ext uri="{BB962C8B-B14F-4D97-AF65-F5344CB8AC3E}">
        <p14:creationId xmlns:p14="http://schemas.microsoft.com/office/powerpoint/2010/main" val="2562204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3698427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889" y="273494"/>
            <a:ext cx="8257032" cy="731520"/>
          </a:xfrm>
        </p:spPr>
        <p:txBody>
          <a:bodyPr/>
          <a:lstStyle/>
          <a:p>
            <a:pPr algn="ctr"/>
            <a:r>
              <a:rPr lang="en-US" sz="3600" dirty="0">
                <a:solidFill>
                  <a:schemeClr val="accent1"/>
                </a:solidFill>
              </a:rPr>
              <a:t>Call to action</a:t>
            </a:r>
            <a:br>
              <a:rPr lang="en-US" dirty="0">
                <a:solidFill>
                  <a:schemeClr val="accent1"/>
                </a:solidFill>
              </a:rPr>
            </a:br>
            <a:r>
              <a:rPr lang="en-US" dirty="0">
                <a:solidFill>
                  <a:schemeClr val="accent1"/>
                </a:solidFill>
              </a:rPr>
              <a:t>Git-related Learning Labs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DEVWKS-1255</a:t>
            </a:r>
          </a:p>
        </p:txBody>
      </p:sp>
      <p:sp>
        <p:nvSpPr>
          <p:cNvPr id="17" name="Text Placeholder 1">
            <a:extLst>
              <a:ext uri="{FF2B5EF4-FFF2-40B4-BE49-F238E27FC236}">
                <a16:creationId xmlns:a16="http://schemas.microsoft.com/office/drawing/2014/main" id="{5B41AD29-27BF-287A-E8E5-91CBEF40356E}"/>
              </a:ext>
            </a:extLst>
          </p:cNvPr>
          <p:cNvSpPr txBox="1">
            <a:spLocks/>
          </p:cNvSpPr>
          <p:nvPr/>
        </p:nvSpPr>
        <p:spPr>
          <a:xfrm>
            <a:off x="311216" y="2318977"/>
            <a:ext cx="2769222" cy="321945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charset="0"/>
              <a:buNone/>
            </a:pPr>
            <a:r>
              <a:rPr lang="en-US" sz="2000" dirty="0">
                <a:solidFill>
                  <a:schemeClr val="accent5"/>
                </a:solidFill>
              </a:rPr>
              <a:t>Introduction to Version Control Systems</a:t>
            </a:r>
          </a:p>
          <a:p>
            <a:pPr marL="0" indent="0" algn="ctr">
              <a:buFont typeface="Arial" charset="0"/>
              <a:buNone/>
            </a:pPr>
            <a:br>
              <a:rPr lang="en-US" sz="2000" dirty="0"/>
            </a:br>
            <a:r>
              <a:rPr lang="en-US" sz="2000" dirty="0">
                <a:solidFill>
                  <a:schemeClr val="bg2"/>
                </a:solidFill>
              </a:rPr>
              <a:t>Learn how to use Git for version control including configuration, commits, and differences.</a:t>
            </a:r>
          </a:p>
        </p:txBody>
      </p:sp>
      <p:sp>
        <p:nvSpPr>
          <p:cNvPr id="18" name="Circle">
            <a:extLst>
              <a:ext uri="{FF2B5EF4-FFF2-40B4-BE49-F238E27FC236}">
                <a16:creationId xmlns:a16="http://schemas.microsoft.com/office/drawing/2014/main" id="{23E44C61-1381-3EB1-F244-EEA3602C0DCA}"/>
              </a:ext>
            </a:extLst>
          </p:cNvPr>
          <p:cNvSpPr/>
          <p:nvPr/>
        </p:nvSpPr>
        <p:spPr>
          <a:xfrm>
            <a:off x="1266492" y="1376805"/>
            <a:ext cx="858673" cy="858897"/>
          </a:xfrm>
          <a:prstGeom prst="ellipse">
            <a:avLst/>
          </a:prstGeom>
          <a:solidFill>
            <a:srgbClr val="0076D5"/>
          </a:solidFill>
          <a:ln w="12700">
            <a:miter lim="400000"/>
          </a:ln>
        </p:spPr>
        <p:txBody>
          <a:bodyPr tIns="45708" bIns="45708" anchor="ctr"/>
          <a:lstStyle/>
          <a:p>
            <a:pPr defTabSz="911873">
              <a:defRPr sz="5000">
                <a:solidFill>
                  <a:schemeClr val="accent3">
                    <a:hueOff val="937500"/>
                    <a:satOff val="68855"/>
                    <a:lumOff val="-8431"/>
                  </a:schemeClr>
                </a:solidFill>
              </a:defRPr>
            </a:pPr>
            <a:endParaRPr sz="2500" dirty="0"/>
          </a:p>
        </p:txBody>
      </p:sp>
      <p:sp>
        <p:nvSpPr>
          <p:cNvPr id="19" name="1">
            <a:extLst>
              <a:ext uri="{FF2B5EF4-FFF2-40B4-BE49-F238E27FC236}">
                <a16:creationId xmlns:a16="http://schemas.microsoft.com/office/drawing/2014/main" id="{F87BF638-3997-1D39-68EA-7563103174B9}"/>
              </a:ext>
            </a:extLst>
          </p:cNvPr>
          <p:cNvSpPr txBox="1"/>
          <p:nvPr/>
        </p:nvSpPr>
        <p:spPr>
          <a:xfrm>
            <a:off x="1453614" y="1460080"/>
            <a:ext cx="484427" cy="69234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08" bIns="45708" anchor="ctr">
            <a:spAutoFit/>
          </a:bodyPr>
          <a:lstStyle>
            <a:lvl1pPr algn="ctr">
              <a:defRPr sz="7800">
                <a:solidFill>
                  <a:schemeClr val="accent3">
                    <a:hueOff val="937500"/>
                    <a:satOff val="68855"/>
                    <a:lumOff val="-8431"/>
                  </a:schemeClr>
                </a:solidFill>
                <a:latin typeface="+mj-lt"/>
                <a:ea typeface="+mj-ea"/>
                <a:cs typeface="+mj-cs"/>
                <a:sym typeface="CiscoSansTT Light"/>
              </a:defRPr>
            </a:lvl1pPr>
          </a:lstStyle>
          <a:p>
            <a:r>
              <a:rPr sz="3899" dirty="0">
                <a:solidFill>
                  <a:schemeClr val="bg1"/>
                </a:solidFill>
                <a:latin typeface="CiscoSansTT Light" panose="020B0503020201020303" pitchFamily="34" charset="0"/>
              </a:rPr>
              <a:t>1</a:t>
            </a:r>
          </a:p>
        </p:txBody>
      </p:sp>
      <p:sp>
        <p:nvSpPr>
          <p:cNvPr id="20" name="Text Placeholder 3">
            <a:extLst>
              <a:ext uri="{FF2B5EF4-FFF2-40B4-BE49-F238E27FC236}">
                <a16:creationId xmlns:a16="http://schemas.microsoft.com/office/drawing/2014/main" id="{4A951131-351B-B581-586C-5DD78E984C5E}"/>
              </a:ext>
            </a:extLst>
          </p:cNvPr>
          <p:cNvSpPr txBox="1">
            <a:spLocks/>
          </p:cNvSpPr>
          <p:nvPr/>
        </p:nvSpPr>
        <p:spPr>
          <a:xfrm>
            <a:off x="3065259" y="2318977"/>
            <a:ext cx="2696519" cy="321945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charset="0"/>
              <a:buNone/>
            </a:pPr>
            <a:r>
              <a:rPr lang="en-US" sz="2000" dirty="0">
                <a:solidFill>
                  <a:schemeClr val="accent2"/>
                </a:solidFill>
              </a:rPr>
              <a:t>Git Branching</a:t>
            </a:r>
          </a:p>
          <a:p>
            <a:pPr marL="0" indent="0" algn="ctr">
              <a:buFont typeface="Arial" charset="0"/>
              <a:buNone/>
            </a:pPr>
            <a:endParaRPr lang="en-US" sz="2000" dirty="0">
              <a:solidFill>
                <a:schemeClr val="bg2"/>
              </a:solidFill>
            </a:endParaRPr>
          </a:p>
          <a:p>
            <a:pPr marL="0" indent="0" algn="ctr">
              <a:buFont typeface="Arial" charset="0"/>
              <a:buNone/>
            </a:pPr>
            <a:r>
              <a:rPr lang="en-US" sz="2000" dirty="0">
                <a:solidFill>
                  <a:schemeClr val="bg2"/>
                </a:solidFill>
              </a:rPr>
              <a:t>Learn the basics of Git branching so that you can diverge from the main code base.</a:t>
            </a:r>
            <a:endParaRPr lang="en-US" sz="2670" dirty="0"/>
          </a:p>
        </p:txBody>
      </p:sp>
      <p:sp>
        <p:nvSpPr>
          <p:cNvPr id="21" name="Circle">
            <a:extLst>
              <a:ext uri="{FF2B5EF4-FFF2-40B4-BE49-F238E27FC236}">
                <a16:creationId xmlns:a16="http://schemas.microsoft.com/office/drawing/2014/main" id="{209DBBDE-E545-6BAC-1F70-FD59177273CE}"/>
              </a:ext>
            </a:extLst>
          </p:cNvPr>
          <p:cNvSpPr/>
          <p:nvPr/>
        </p:nvSpPr>
        <p:spPr>
          <a:xfrm>
            <a:off x="4017995" y="1376805"/>
            <a:ext cx="855375" cy="855597"/>
          </a:xfrm>
          <a:prstGeom prst="ellipse">
            <a:avLst/>
          </a:prstGeom>
          <a:solidFill>
            <a:srgbClr val="74BF4B"/>
          </a:solidFill>
          <a:ln w="12700">
            <a:miter lim="400000"/>
          </a:ln>
        </p:spPr>
        <p:txBody>
          <a:bodyPr tIns="45708" bIns="45708" anchor="ctr"/>
          <a:lstStyle/>
          <a:p>
            <a:pPr defTabSz="911873">
              <a:defRPr sz="5000">
                <a:solidFill>
                  <a:schemeClr val="accent3">
                    <a:hueOff val="937500"/>
                    <a:satOff val="68855"/>
                    <a:lumOff val="-8431"/>
                  </a:schemeClr>
                </a:solidFill>
              </a:defRPr>
            </a:pPr>
            <a:endParaRPr sz="2500" dirty="0"/>
          </a:p>
        </p:txBody>
      </p:sp>
      <p:sp>
        <p:nvSpPr>
          <p:cNvPr id="22" name="2">
            <a:extLst>
              <a:ext uri="{FF2B5EF4-FFF2-40B4-BE49-F238E27FC236}">
                <a16:creationId xmlns:a16="http://schemas.microsoft.com/office/drawing/2014/main" id="{5681C704-06A5-64EE-D338-4585EF85420E}"/>
              </a:ext>
            </a:extLst>
          </p:cNvPr>
          <p:cNvSpPr txBox="1"/>
          <p:nvPr/>
        </p:nvSpPr>
        <p:spPr>
          <a:xfrm>
            <a:off x="4201877" y="1430218"/>
            <a:ext cx="484427" cy="69234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08" bIns="45708" anchor="ctr">
            <a:spAutoFit/>
          </a:bodyPr>
          <a:lstStyle>
            <a:lvl1pPr algn="ctr">
              <a:defRPr sz="7800">
                <a:solidFill>
                  <a:schemeClr val="accent3">
                    <a:hueOff val="937500"/>
                    <a:satOff val="68855"/>
                    <a:lumOff val="-8431"/>
                  </a:schemeClr>
                </a:solidFill>
                <a:latin typeface="+mj-lt"/>
                <a:ea typeface="+mj-ea"/>
                <a:cs typeface="+mj-cs"/>
                <a:sym typeface="CiscoSansTT Light"/>
              </a:defRPr>
            </a:lvl1pPr>
          </a:lstStyle>
          <a:p>
            <a:r>
              <a:rPr sz="3899" dirty="0">
                <a:solidFill>
                  <a:schemeClr val="bg1"/>
                </a:solidFill>
                <a:latin typeface="CiscoSansTT Light" panose="020B0503020201020303" pitchFamily="34" charset="0"/>
              </a:rPr>
              <a:t>2</a:t>
            </a:r>
          </a:p>
        </p:txBody>
      </p:sp>
      <p:sp>
        <p:nvSpPr>
          <p:cNvPr id="23" name="Text Placeholder 4">
            <a:extLst>
              <a:ext uri="{FF2B5EF4-FFF2-40B4-BE49-F238E27FC236}">
                <a16:creationId xmlns:a16="http://schemas.microsoft.com/office/drawing/2014/main" id="{453A4F83-16D8-3E5F-FFC3-8C1D88359713}"/>
              </a:ext>
            </a:extLst>
          </p:cNvPr>
          <p:cNvSpPr txBox="1">
            <a:spLocks/>
          </p:cNvSpPr>
          <p:nvPr/>
        </p:nvSpPr>
        <p:spPr>
          <a:xfrm>
            <a:off x="5834480" y="2318977"/>
            <a:ext cx="2895335" cy="321945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charset="0"/>
              <a:buNone/>
            </a:pPr>
            <a:r>
              <a:rPr lang="it-IT" sz="2000" dirty="0">
                <a:solidFill>
                  <a:schemeClr val="accent3"/>
                </a:solidFill>
              </a:rPr>
              <a:t>Using Git with servers </a:t>
            </a:r>
          </a:p>
          <a:p>
            <a:pPr marL="0" indent="0" algn="ctr">
              <a:buFont typeface="Arial" charset="0"/>
              <a:buNone/>
            </a:pPr>
            <a:endParaRPr lang="it-IT" sz="2000" dirty="0">
              <a:solidFill>
                <a:schemeClr val="bg2"/>
              </a:solidFill>
            </a:endParaRPr>
          </a:p>
          <a:p>
            <a:pPr marL="0" indent="0" algn="ctr">
              <a:buFont typeface="Arial" charset="0"/>
              <a:buNone/>
            </a:pPr>
            <a:r>
              <a:rPr lang="it-IT" sz="2000" dirty="0">
                <a:solidFill>
                  <a:schemeClr val="bg2"/>
                </a:solidFill>
              </a:rPr>
              <a:t>Learn how to use Git with servers to share your work with others.</a:t>
            </a:r>
          </a:p>
        </p:txBody>
      </p:sp>
      <p:sp>
        <p:nvSpPr>
          <p:cNvPr id="24" name="Circle">
            <a:extLst>
              <a:ext uri="{FF2B5EF4-FFF2-40B4-BE49-F238E27FC236}">
                <a16:creationId xmlns:a16="http://schemas.microsoft.com/office/drawing/2014/main" id="{8FBE209D-E331-EE9F-0E22-1D3B319A9CC3}"/>
              </a:ext>
            </a:extLst>
          </p:cNvPr>
          <p:cNvSpPr/>
          <p:nvPr/>
        </p:nvSpPr>
        <p:spPr>
          <a:xfrm>
            <a:off x="6766200" y="1374734"/>
            <a:ext cx="859516" cy="859740"/>
          </a:xfrm>
          <a:prstGeom prst="ellipse">
            <a:avLst/>
          </a:prstGeom>
          <a:solidFill>
            <a:schemeClr val="accent3"/>
          </a:solidFill>
          <a:ln w="12700">
            <a:miter lim="400000"/>
          </a:ln>
        </p:spPr>
        <p:txBody>
          <a:bodyPr tIns="45708" bIns="45708" anchor="ctr"/>
          <a:lstStyle/>
          <a:p>
            <a:pPr defTabSz="911873">
              <a:defRPr sz="5000">
                <a:solidFill>
                  <a:schemeClr val="accent3">
                    <a:hueOff val="937500"/>
                    <a:satOff val="68855"/>
                    <a:lumOff val="-8431"/>
                  </a:schemeClr>
                </a:solidFill>
              </a:defRPr>
            </a:pPr>
            <a:endParaRPr sz="2500" dirty="0"/>
          </a:p>
        </p:txBody>
      </p:sp>
      <p:sp>
        <p:nvSpPr>
          <p:cNvPr id="25" name="3">
            <a:extLst>
              <a:ext uri="{FF2B5EF4-FFF2-40B4-BE49-F238E27FC236}">
                <a16:creationId xmlns:a16="http://schemas.microsoft.com/office/drawing/2014/main" id="{18DDD388-A015-6BB6-B0B0-AFCB203B9A71}"/>
              </a:ext>
            </a:extLst>
          </p:cNvPr>
          <p:cNvSpPr txBox="1"/>
          <p:nvPr/>
        </p:nvSpPr>
        <p:spPr>
          <a:xfrm>
            <a:off x="6965461" y="1463286"/>
            <a:ext cx="484427" cy="69234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08" bIns="45708" anchor="ctr">
            <a:spAutoFit/>
          </a:bodyPr>
          <a:lstStyle>
            <a:lvl1pPr algn="ctr">
              <a:defRPr sz="7800">
                <a:solidFill>
                  <a:schemeClr val="accent3">
                    <a:hueOff val="937500"/>
                    <a:satOff val="68855"/>
                    <a:lumOff val="-8431"/>
                  </a:schemeClr>
                </a:solidFill>
                <a:latin typeface="+mj-lt"/>
                <a:ea typeface="+mj-ea"/>
                <a:cs typeface="+mj-cs"/>
                <a:sym typeface="CiscoSansTT Light"/>
              </a:defRPr>
            </a:lvl1pPr>
          </a:lstStyle>
          <a:p>
            <a:r>
              <a:rPr sz="3899" dirty="0">
                <a:solidFill>
                  <a:schemeClr val="bg1"/>
                </a:solidFill>
                <a:latin typeface="CiscoSansTT Light" panose="020B0503020201020303" pitchFamily="34" charset="0"/>
              </a:rPr>
              <a:t>3</a:t>
            </a:r>
          </a:p>
        </p:txBody>
      </p:sp>
    </p:spTree>
    <p:extLst>
      <p:ext uri="{BB962C8B-B14F-4D97-AF65-F5344CB8AC3E}">
        <p14:creationId xmlns:p14="http://schemas.microsoft.com/office/powerpoint/2010/main" val="68097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Our </a:t>
            </a:r>
            <a:r>
              <a:rPr lang="en-US" u="sng" dirty="0">
                <a:solidFill>
                  <a:schemeClr val="accent1"/>
                </a:solidFill>
              </a:rPr>
              <a:t>new</a:t>
            </a:r>
            <a:r>
              <a:rPr lang="en-US" dirty="0">
                <a:solidFill>
                  <a:schemeClr val="accent1"/>
                </a:solidFill>
              </a:rPr>
              <a:t> Learning Labs</a:t>
            </a:r>
          </a:p>
        </p:txBody>
      </p:sp>
      <p:sp>
        <p:nvSpPr>
          <p:cNvPr id="2" name="Text Placeholder 1"/>
          <p:cNvSpPr>
            <a:spLocks noGrp="1"/>
          </p:cNvSpPr>
          <p:nvPr>
            <p:ph sz="quarter" idx="11"/>
          </p:nvPr>
        </p:nvSpPr>
        <p:spPr/>
        <p:txBody>
          <a:bodyPr/>
          <a:lstStyle/>
          <a:p>
            <a:endParaRPr lang="en-US" dirty="0"/>
          </a:p>
          <a:p>
            <a:r>
              <a:rPr lang="en-US" dirty="0"/>
              <a:t>29 Learning Tracks</a:t>
            </a:r>
          </a:p>
          <a:p>
            <a:pPr marL="0" indent="0">
              <a:buNone/>
            </a:pPr>
            <a:endParaRPr lang="en-US" dirty="0"/>
          </a:p>
          <a:p>
            <a:r>
              <a:rPr lang="en-US" dirty="0"/>
              <a:t>116 Learning Modules</a:t>
            </a:r>
          </a:p>
          <a:p>
            <a:endParaRPr lang="en-US" dirty="0"/>
          </a:p>
          <a:p>
            <a:r>
              <a:rPr lang="en-US" dirty="0"/>
              <a:t>451 Learning Labs</a:t>
            </a:r>
          </a:p>
          <a:p>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DEVWKS-1255</a:t>
            </a:r>
          </a:p>
        </p:txBody>
      </p:sp>
      <p:graphicFrame>
        <p:nvGraphicFramePr>
          <p:cNvPr id="5" name="Chart Placeholder 37">
            <a:extLst>
              <a:ext uri="{FF2B5EF4-FFF2-40B4-BE49-F238E27FC236}">
                <a16:creationId xmlns:a16="http://schemas.microsoft.com/office/drawing/2014/main" id="{1AEEA265-A626-5C01-E4DA-5C3234DB9503}"/>
              </a:ext>
            </a:extLst>
          </p:cNvPr>
          <p:cNvGraphicFramePr>
            <a:graphicFrameLocks/>
          </p:cNvGraphicFramePr>
          <p:nvPr>
            <p:extLst>
              <p:ext uri="{D42A27DB-BD31-4B8C-83A1-F6EECF244321}">
                <p14:modId xmlns:p14="http://schemas.microsoft.com/office/powerpoint/2010/main" val="3848790873"/>
              </p:ext>
            </p:extLst>
          </p:nvPr>
        </p:nvGraphicFramePr>
        <p:xfrm>
          <a:off x="4010612" y="-113262"/>
          <a:ext cx="5004779" cy="50601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054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Alexander Stevenson</a:t>
            </a:r>
          </a:p>
          <a:p>
            <a:r>
              <a:rPr lang="en-US" dirty="0"/>
              <a:t>Software Engineer at Cisco Systems</a:t>
            </a:r>
            <a:br>
              <a:rPr lang="en-US" dirty="0"/>
            </a:br>
            <a:r>
              <a:rPr lang="en-US" dirty="0"/>
              <a:t>Twitter handle: @alexstev_dev</a:t>
            </a:r>
          </a:p>
        </p:txBody>
      </p:sp>
      <p:sp>
        <p:nvSpPr>
          <p:cNvPr id="10" name="Text Placeholder 9"/>
          <p:cNvSpPr>
            <a:spLocks noGrp="1"/>
          </p:cNvSpPr>
          <p:nvPr>
            <p:ph type="body" sz="quarter" idx="11"/>
          </p:nvPr>
        </p:nvSpPr>
        <p:spPr/>
        <p:txBody>
          <a:bodyPr/>
          <a:lstStyle/>
          <a:p>
            <a:r>
              <a:rPr lang="en-US" dirty="0"/>
              <a:t>DEVWKS-1255</a:t>
            </a:r>
          </a:p>
          <a:p>
            <a:endParaRPr lang="en-US" dirty="0"/>
          </a:p>
        </p:txBody>
      </p:sp>
      <p:sp>
        <p:nvSpPr>
          <p:cNvPr id="6" name="Title 5"/>
          <p:cNvSpPr>
            <a:spLocks noGrp="1"/>
          </p:cNvSpPr>
          <p:nvPr>
            <p:ph type="ctrTitle"/>
          </p:nvPr>
        </p:nvSpPr>
        <p:spPr/>
        <p:txBody>
          <a:bodyPr/>
          <a:lstStyle/>
          <a:p>
            <a:r>
              <a:rPr lang="en-US" dirty="0"/>
              <a:t>Intro to Git</a:t>
            </a:r>
          </a:p>
        </p:txBody>
      </p:sp>
    </p:spTree>
    <p:extLst>
      <p:ext uri="{BB962C8B-B14F-4D97-AF65-F5344CB8AC3E}">
        <p14:creationId xmlns:p14="http://schemas.microsoft.com/office/powerpoint/2010/main" val="909434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dirty="0"/>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dirty="0"/>
              <a:t>Attendees who fill out a minimum of four session surveys and the overall event survey will get </a:t>
            </a:r>
            <a:r>
              <a:rPr lang="en-US" sz="1600" dirty="0">
                <a:latin typeface="CiscoSansTT Medium" panose="020B0503020201020303" pitchFamily="34" charset="0"/>
                <a:cs typeface="CiscoSansTT Medium" panose="020B0503020201020303" pitchFamily="34" charset="0"/>
              </a:rPr>
              <a:t>Cisco Live-branded socks </a:t>
            </a:r>
            <a:r>
              <a:rPr lang="en-US" sz="1600" dirty="0"/>
              <a:t>(while supplies last)! </a:t>
            </a:r>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20</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dirty="0"/>
              <a:t>DEVWKS-1255</a:t>
            </a:r>
          </a:p>
        </p:txBody>
      </p:sp>
      <p:pic>
        <p:nvPicPr>
          <p:cNvPr id="7" name="Picture 7" descr="Logo&#10;&#10;Description automatically generated">
            <a:extLst>
              <a:ext uri="{FF2B5EF4-FFF2-40B4-BE49-F238E27FC236}">
                <a16:creationId xmlns:a16="http://schemas.microsoft.com/office/drawing/2014/main" id="{DBDF5EE9-FFC5-322C-184C-ABB7A917D93C}"/>
              </a:ext>
            </a:extLst>
          </p:cNvPr>
          <p:cNvPicPr>
            <a:picLocks noChangeAspect="1"/>
          </p:cNvPicPr>
          <p:nvPr/>
        </p:nvPicPr>
        <p:blipFill>
          <a:blip r:embed="rId2"/>
          <a:stretch>
            <a:fillRect/>
          </a:stretch>
        </p:blipFill>
        <p:spPr>
          <a:xfrm>
            <a:off x="5973288" y="923544"/>
            <a:ext cx="2288903" cy="2961846"/>
          </a:xfrm>
          <a:prstGeom prst="rect">
            <a:avLst/>
          </a:prstGeom>
        </p:spPr>
      </p:pic>
      <p:sp>
        <p:nvSpPr>
          <p:cNvPr id="15" name="TextBox 14">
            <a:extLst>
              <a:ext uri="{FF2B5EF4-FFF2-40B4-BE49-F238E27FC236}">
                <a16:creationId xmlns:a16="http://schemas.microsoft.com/office/drawing/2014/main" id="{78B2C485-B9F3-CFFC-EC64-E3A782DD19E8}"/>
              </a:ext>
            </a:extLst>
          </p:cNvPr>
          <p:cNvSpPr txBox="1"/>
          <p:nvPr/>
        </p:nvSpPr>
        <p:spPr>
          <a:xfrm>
            <a:off x="530818" y="4037711"/>
            <a:ext cx="8082363" cy="335756"/>
          </a:xfrm>
          <a:prstGeom prst="roundRect">
            <a:avLst>
              <a:gd name="adj" fmla="val 50000"/>
            </a:avLst>
          </a:prstGeom>
          <a:solidFill>
            <a:schemeClr val="bg1"/>
          </a:solidFill>
        </p:spPr>
        <p:txBody>
          <a:bodyPr wrap="square" lIns="0" tIns="0" rIns="0" bIns="0" anchor="ctr">
            <a:noAutofit/>
          </a:bodyPr>
          <a:lstStyle/>
          <a:p>
            <a:pPr algn="ctr"/>
            <a:r>
              <a:rPr lang="en-US" sz="1200" dirty="0">
                <a:solidFill>
                  <a:schemeClr val="bg2"/>
                </a:solidFill>
                <a:latin typeface="CiscoSansTT Medium" panose="020B0503020201020303" pitchFamily="34" charset="0"/>
                <a:cs typeface="CiscoSansTT Medium" panose="020B0503020201020303" pitchFamily="34" charset="0"/>
              </a:rPr>
              <a:t>These points </a:t>
            </a:r>
            <a:r>
              <a:rPr lang="en-US" sz="1200" dirty="0">
                <a:solidFill>
                  <a:schemeClr val="bg2"/>
                </a:solidFill>
                <a:latin typeface="+mn-lt"/>
                <a:cs typeface="CiscoSansTT Medium" panose="020B0503020201020303" pitchFamily="34" charset="0"/>
              </a:rPr>
              <a:t>help you get on the leaderboard and increase your chances of winning daily and grand prizes</a:t>
            </a:r>
          </a:p>
        </p:txBody>
      </p:sp>
      <p:cxnSp>
        <p:nvCxnSpPr>
          <p:cNvPr id="16" name="Straight Connector 15">
            <a:extLst>
              <a:ext uri="{FF2B5EF4-FFF2-40B4-BE49-F238E27FC236}">
                <a16:creationId xmlns:a16="http://schemas.microsoft.com/office/drawing/2014/main" id="{17D1C477-37EE-E94C-0128-8681E64C4C13}"/>
              </a:ext>
            </a:extLst>
          </p:cNvPr>
          <p:cNvCxnSpPr>
            <a:cxnSpLocks/>
          </p:cNvCxnSpPr>
          <p:nvPr/>
        </p:nvCxnSpPr>
        <p:spPr>
          <a:xfrm>
            <a:off x="530818" y="2457870"/>
            <a:ext cx="53652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20233CFB-29F2-65E3-C2AF-052B417A6BF3}"/>
              </a:ext>
            </a:extLst>
          </p:cNvPr>
          <p:cNvSpPr txBox="1">
            <a:spLocks/>
          </p:cNvSpPr>
          <p:nvPr/>
        </p:nvSpPr>
        <p:spPr>
          <a:xfrm>
            <a:off x="1258999" y="2713804"/>
            <a:ext cx="4493501" cy="521087"/>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dirty="0"/>
              <a:t>Attendees will also earn 100 points in the </a:t>
            </a:r>
            <a:r>
              <a:rPr lang="en-US" sz="1600" dirty="0">
                <a:latin typeface="CiscoSansTT Medium" panose="020B0503020201020303" pitchFamily="34" charset="0"/>
                <a:cs typeface="CiscoSansTT Medium" panose="020B0503020201020303" pitchFamily="34" charset="0"/>
              </a:rPr>
              <a:t>Cisco Live Game </a:t>
            </a:r>
            <a:r>
              <a:rPr lang="en-US" sz="1600" dirty="0"/>
              <a:t>for every survey completed. </a:t>
            </a:r>
          </a:p>
        </p:txBody>
      </p:sp>
      <p:pic>
        <p:nvPicPr>
          <p:cNvPr id="21" name="Graphic 34">
            <a:extLst>
              <a:ext uri="{FF2B5EF4-FFF2-40B4-BE49-F238E27FC236}">
                <a16:creationId xmlns:a16="http://schemas.microsoft.com/office/drawing/2014/main" id="{EC3C9668-E77C-BE61-AE49-53B8C9AAF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6" y="2581975"/>
            <a:ext cx="784744" cy="784744"/>
          </a:xfrm>
          <a:prstGeom prst="rect">
            <a:avLst/>
          </a:prstGeom>
        </p:spPr>
      </p:pic>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526" y="1392256"/>
            <a:ext cx="784744" cy="784744"/>
          </a:xfrm>
          <a:prstGeom prst="rect">
            <a:avLst/>
          </a:prstGeom>
        </p:spPr>
      </p:pic>
    </p:spTree>
    <p:extLst>
      <p:ext uri="{BB962C8B-B14F-4D97-AF65-F5344CB8AC3E}">
        <p14:creationId xmlns:p14="http://schemas.microsoft.com/office/powerpoint/2010/main" val="401793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2"/>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2383299"/>
            <a:ext cx="3827463" cy="1828800"/>
          </a:xfrm>
        </p:spPr>
        <p:txBody>
          <a:bodyPr/>
          <a:lstStyle/>
          <a:p>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US" sz="1600" dirty="0"/>
              <a:t>Visit the Cisco Showcase </a:t>
            </a:r>
            <a:br>
              <a:rPr lang="en-US" sz="1600" dirty="0"/>
            </a:br>
            <a:r>
              <a:rPr lang="en-US" sz="1600" dirty="0"/>
              <a:t>for related demos</a:t>
            </a:r>
          </a:p>
          <a:p>
            <a:pPr>
              <a:spcBef>
                <a:spcPts val="2400"/>
              </a:spcBef>
            </a:pPr>
            <a:r>
              <a:rPr lang="en-US" sz="1600" dirty="0"/>
              <a:t>Book your one-on-one</a:t>
            </a:r>
            <a:br>
              <a:rPr lang="en-US" sz="1600" dirty="0"/>
            </a:br>
            <a:r>
              <a:rPr lang="en-US" sz="1600" dirty="0"/>
              <a:t>Meet the Engineer meeting</a:t>
            </a:r>
          </a:p>
          <a:p>
            <a:pPr>
              <a:spcBef>
                <a:spcPts val="2400"/>
              </a:spcBef>
            </a:pPr>
            <a:r>
              <a:rPr lang="en-US" sz="1600" dirty="0"/>
              <a:t>Attend the interactive education with DevNet,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3"/>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21</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dirty="0"/>
              <a:t>DEVWKS-1255</a:t>
            </a:r>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86828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3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0E5D2C5A-B36D-AB3B-0972-74DAC3E99066}"/>
              </a:ext>
            </a:extLst>
          </p:cNvPr>
          <p:cNvSpPr>
            <a:spLocks noGrp="1"/>
          </p:cNvSpPr>
          <p:nvPr>
            <p:ph type="sldNum" sz="quarter" idx="4"/>
          </p:nvPr>
        </p:nvSpPr>
        <p:spPr/>
        <p:txBody>
          <a:bodyPr/>
          <a:lstStyle/>
          <a:p>
            <a:fld id="{96A97DD0-5BE7-4856-A2A9-C42C6688E607}" type="slidenum">
              <a:rPr lang="en-US" smtClean="0"/>
              <a:pPr/>
              <a:t>3</a:t>
            </a:fld>
            <a:endParaRPr lang="en-US" dirty="0"/>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June </a:t>
            </a:r>
            <a:r>
              <a:rPr lang="en-US" sz="1600" kern="0" dirty="0">
                <a:solidFill>
                  <a:schemeClr val="accent1"/>
                </a:solidFill>
                <a:latin typeface="CiscoSansTT Light" panose="020B0503020201020303" pitchFamily="34" charset="0"/>
                <a:cs typeface="CiscoSansTT Light" panose="020B0503020201020303" pitchFamily="34" charset="0"/>
              </a:rPr>
              <a:t>9</a:t>
            </a: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 2023.</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 xmlns:a14="http://schemas.microsoft.com/office/drawing/2010/main">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3</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https://ciscolive.ciscoevents.com/ciscolivebot/#</a:t>
            </a:r>
            <a:r>
              <a:rPr lang="en-US" dirty="0">
                <a:solidFill>
                  <a:schemeClr val="bg2"/>
                </a:solidFill>
              </a:rPr>
              <a:t>BRKXXX-xxxx</a:t>
            </a: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dirty="0">
                <a:solidFill>
                  <a:schemeClr val="bg2"/>
                </a:solidFill>
              </a:rPr>
              <a:t>DEVWKS-1255</a:t>
            </a:r>
          </a:p>
        </p:txBody>
      </p:sp>
    </p:spTree>
    <p:extLst>
      <p:ext uri="{BB962C8B-B14F-4D97-AF65-F5344CB8AC3E}">
        <p14:creationId xmlns:p14="http://schemas.microsoft.com/office/powerpoint/2010/main" val="297575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D562440-86F5-C7FA-7BD5-6A078993AA6F}"/>
              </a:ext>
            </a:extLst>
          </p:cNvPr>
          <p:cNvSpPr txBox="1">
            <a:spLocks/>
          </p:cNvSpPr>
          <p:nvPr/>
        </p:nvSpPr>
        <p:spPr>
          <a:xfrm>
            <a:off x="126124" y="1601708"/>
            <a:ext cx="9017876" cy="194008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800" b="1" dirty="0">
                <a:solidFill>
                  <a:schemeClr val="bg2"/>
                </a:solidFill>
              </a:rPr>
              <a:t>A Brief Introduction to Git</a:t>
            </a:r>
          </a:p>
          <a:p>
            <a:pPr marL="0" indent="0">
              <a:buNone/>
            </a:pPr>
            <a:endParaRPr lang="en-US" dirty="0">
              <a:solidFill>
                <a:schemeClr val="bg2"/>
              </a:solidFill>
            </a:endParaRPr>
          </a:p>
          <a:p>
            <a:pPr marL="0" indent="0">
              <a:buNone/>
            </a:pPr>
            <a:r>
              <a:rPr lang="en-US" sz="2400" dirty="0">
                <a:solidFill>
                  <a:schemeClr val="bg2"/>
                </a:solidFill>
              </a:rPr>
              <a:t>https://developer.cisco.com/learning/modules/programming-fundamentals/dne-git-basic-workflows/hands-on-with-git-and-github/</a:t>
            </a:r>
          </a:p>
          <a:p>
            <a:endParaRPr lang="en-US" dirty="0">
              <a:solidFill>
                <a:schemeClr val="bg2"/>
              </a:solidFill>
            </a:endParaRPr>
          </a:p>
        </p:txBody>
      </p:sp>
    </p:spTree>
    <p:extLst>
      <p:ext uri="{BB962C8B-B14F-4D97-AF65-F5344CB8AC3E}">
        <p14:creationId xmlns:p14="http://schemas.microsoft.com/office/powerpoint/2010/main" val="1436345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Introduction</a:t>
            </a:r>
          </a:p>
          <a:p>
            <a:r>
              <a:rPr lang="en-US" dirty="0"/>
              <a:t>What is Git?</a:t>
            </a:r>
          </a:p>
          <a:p>
            <a:r>
              <a:rPr lang="en-US" dirty="0"/>
              <a:t>Getting familiar with the Cisco DevNet Learning Lab environment</a:t>
            </a:r>
          </a:p>
          <a:p>
            <a:r>
              <a:rPr lang="en-US" dirty="0"/>
              <a:t>Hands-on lab</a:t>
            </a:r>
          </a:p>
          <a:p>
            <a:r>
              <a:rPr lang="en-US" dirty="0"/>
              <a:t>Call to Action</a:t>
            </a:r>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dirty="0"/>
              <a:t>DEVWKS-1255</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5</a:t>
            </a:fld>
            <a:endParaRPr lang="en-US" dirty="0"/>
          </a:p>
        </p:txBody>
      </p:sp>
    </p:spTree>
    <p:extLst>
      <p:ext uri="{BB962C8B-B14F-4D97-AF65-F5344CB8AC3E}">
        <p14:creationId xmlns:p14="http://schemas.microsoft.com/office/powerpoint/2010/main" val="195615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33157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18266" y="2162633"/>
            <a:ext cx="7972248" cy="2278837"/>
          </a:xfrm>
        </p:spPr>
        <p:txBody>
          <a:bodyPr/>
          <a:lstStyle/>
          <a:p>
            <a:r>
              <a:rPr lang="en-US" sz="2400" dirty="0"/>
              <a:t>A UNIX programmer was working in the cubicle farms. As she saw the Git Guru traveling down the path, she ran to meet them.</a:t>
            </a:r>
            <a:br>
              <a:rPr lang="en-US" sz="2400" dirty="0"/>
            </a:br>
            <a:br>
              <a:rPr lang="en-US" sz="2400" dirty="0"/>
            </a:br>
            <a:r>
              <a:rPr lang="en-US" sz="2400" dirty="0"/>
              <a:t>"It is an honor to meet you, Git Guru!" she said. "I have been studying the UNIX way of designing programs that each do one thing well. Surely I can learn much from you."</a:t>
            </a:r>
            <a:br>
              <a:rPr lang="en-US" sz="2400" dirty="0"/>
            </a:br>
            <a:br>
              <a:rPr lang="en-US" sz="2400" dirty="0"/>
            </a:br>
            <a:r>
              <a:rPr lang="en-US" sz="2400" dirty="0"/>
              <a:t>"Surely," replied the Git Guru</a:t>
            </a:r>
            <a:r>
              <a:rPr lang="en-US" sz="2000" dirty="0"/>
              <a:t>.</a:t>
            </a:r>
            <a:br>
              <a:rPr lang="en-US" sz="2000" dirty="0"/>
            </a:br>
            <a:br>
              <a:rPr lang="en-US" sz="2000" dirty="0"/>
            </a:br>
            <a:endParaRPr lang="en-US" sz="2000" dirty="0"/>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7</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DEVWKS-1255</a:t>
            </a:r>
          </a:p>
        </p:txBody>
      </p:sp>
    </p:spTree>
    <p:extLst>
      <p:ext uri="{BB962C8B-B14F-4D97-AF65-F5344CB8AC3E}">
        <p14:creationId xmlns:p14="http://schemas.microsoft.com/office/powerpoint/2010/main" val="2294920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7613066" y="4211060"/>
            <a:ext cx="7791858" cy="349356"/>
          </a:xfrm>
        </p:spPr>
        <p:txBody>
          <a:bodyPr/>
          <a:lstStyle/>
          <a:p>
            <a:r>
              <a:rPr lang="en-US" dirty="0"/>
              <a:t>from </a:t>
            </a:r>
            <a:r>
              <a:rPr lang="en-US" i="1" dirty="0"/>
              <a:t>Git Koans</a:t>
            </a:r>
          </a:p>
          <a:p>
            <a:r>
              <a:rPr lang="en-US" dirty="0"/>
              <a:t>by Steve Losh</a:t>
            </a:r>
          </a:p>
        </p:txBody>
      </p:sp>
      <p:sp>
        <p:nvSpPr>
          <p:cNvPr id="3" name="Title 2"/>
          <p:cNvSpPr>
            <a:spLocks noGrp="1"/>
          </p:cNvSpPr>
          <p:nvPr>
            <p:ph type="ctrTitle"/>
          </p:nvPr>
        </p:nvSpPr>
        <p:spPr>
          <a:xfrm>
            <a:off x="1062535" y="2602055"/>
            <a:ext cx="7972248" cy="2278837"/>
          </a:xfrm>
        </p:spPr>
        <p:txBody>
          <a:bodyPr/>
          <a:lstStyle/>
          <a:p>
            <a:r>
              <a:rPr lang="en-US" sz="2000" dirty="0"/>
              <a:t>"How should I change to a different branch?" asked the programmer.</a:t>
            </a:r>
            <a:br>
              <a:rPr lang="en-US" sz="2000" dirty="0"/>
            </a:br>
            <a:br>
              <a:rPr lang="en-US" sz="2000" dirty="0"/>
            </a:br>
            <a:r>
              <a:rPr lang="en-US" sz="2000" dirty="0"/>
              <a:t>"Use git checkout."</a:t>
            </a:r>
            <a:br>
              <a:rPr lang="en-US" sz="2000" dirty="0"/>
            </a:br>
            <a:br>
              <a:rPr lang="en-US" sz="2000" dirty="0"/>
            </a:br>
            <a:r>
              <a:rPr lang="en-US" sz="2000" dirty="0"/>
              <a:t>"And how should I create a branch?"</a:t>
            </a:r>
            <a:br>
              <a:rPr lang="en-US" sz="2000" dirty="0"/>
            </a:br>
            <a:br>
              <a:rPr lang="en-US" sz="2000" dirty="0"/>
            </a:br>
            <a:r>
              <a:rPr lang="en-US" sz="2000" dirty="0"/>
              <a:t>"Use git checkout."</a:t>
            </a:r>
            <a:br>
              <a:rPr lang="en-US" sz="2000" dirty="0"/>
            </a:br>
            <a:br>
              <a:rPr lang="en-US" sz="2000" dirty="0"/>
            </a:br>
            <a:r>
              <a:rPr lang="en-US" sz="2000" dirty="0"/>
              <a:t>"And how should I update the contents of a single file in my working directory, without involving branches at all?"</a:t>
            </a:r>
            <a:br>
              <a:rPr lang="en-US" sz="2000" dirty="0"/>
            </a:br>
            <a:br>
              <a:rPr lang="en-US" sz="2000" dirty="0"/>
            </a:br>
            <a:r>
              <a:rPr lang="en-US" sz="2000" dirty="0"/>
              <a:t>"Use git checkout."</a:t>
            </a:r>
            <a:br>
              <a:rPr lang="en-US" sz="2000" dirty="0"/>
            </a:br>
            <a:br>
              <a:rPr lang="en-US" sz="2000" dirty="0"/>
            </a:br>
            <a:r>
              <a:rPr lang="en-US" sz="2000" dirty="0"/>
              <a:t>After this third answer, the programmer was enlightened.</a:t>
            </a:r>
            <a:br>
              <a:rPr lang="en-US" sz="2000" dirty="0"/>
            </a:br>
            <a:br>
              <a:rPr lang="en-US" sz="2000" dirty="0"/>
            </a:br>
            <a:endParaRPr lang="en-US" sz="2000" dirty="0"/>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8</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DEVWKS-1255</a:t>
            </a:r>
          </a:p>
        </p:txBody>
      </p:sp>
    </p:spTree>
    <p:extLst>
      <p:ext uri="{BB962C8B-B14F-4D97-AF65-F5344CB8AC3E}">
        <p14:creationId xmlns:p14="http://schemas.microsoft.com/office/powerpoint/2010/main" val="3659464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420009" y="1600789"/>
            <a:ext cx="4374181" cy="1941922"/>
          </a:xfrm>
        </p:spPr>
        <p:txBody>
          <a:bodyPr/>
          <a:lstStyle/>
          <a:p>
            <a:r>
              <a:rPr lang="en-US" dirty="0"/>
              <a:t>What is Git?</a:t>
            </a:r>
          </a:p>
        </p:txBody>
      </p:sp>
    </p:spTree>
    <p:extLst>
      <p:ext uri="{BB962C8B-B14F-4D97-AF65-F5344CB8AC3E}">
        <p14:creationId xmlns:p14="http://schemas.microsoft.com/office/powerpoint/2010/main" val="2471765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Cisco Live 2023">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792</Words>
  <Application>Microsoft Macintosh PowerPoint</Application>
  <PresentationFormat>On-screen Show (16:9)</PresentationFormat>
  <Paragraphs>136</Paragraphs>
  <Slides>23</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CiscoSansTT Light</vt:lpstr>
      <vt:lpstr>CiscoSansTT Medium</vt:lpstr>
      <vt:lpstr>Cisco Live 2023</vt:lpstr>
      <vt:lpstr>PowerPoint Presentation</vt:lpstr>
      <vt:lpstr>Intro to Git</vt:lpstr>
      <vt:lpstr>Cisco Webex App </vt:lpstr>
      <vt:lpstr>PowerPoint Presentation</vt:lpstr>
      <vt:lpstr>PowerPoint Presentation</vt:lpstr>
      <vt:lpstr>Introduction</vt:lpstr>
      <vt:lpstr>A UNIX programmer was working in the cubicle farms. As she saw the Git Guru traveling down the path, she ran to meet them.  "It is an honor to meet you, Git Guru!" she said. "I have been studying the UNIX way of designing programs that each do one thing well. Surely I can learn much from you."  "Surely," replied the Git Guru.  </vt:lpstr>
      <vt:lpstr>"How should I change to a different branch?" asked the programmer.  "Use git checkout."  "And how should I create a branch?"  "Use git checkout."  "And how should I update the contents of a single file in my working directory, without involving branches at all?"  "Use git checkout."  After this third answer, the programmer was enlightened.  </vt:lpstr>
      <vt:lpstr>What is Git?</vt:lpstr>
      <vt:lpstr>Git</vt:lpstr>
      <vt:lpstr>Git</vt:lpstr>
      <vt:lpstr>Getting familiar with the Cisco DevNet Learning Lab environment</vt:lpstr>
      <vt:lpstr>PowerPoint Presentation</vt:lpstr>
      <vt:lpstr>PowerPoint Presentation</vt:lpstr>
      <vt:lpstr>Hands-on lab   </vt:lpstr>
      <vt:lpstr> A Brief Introduction to Git  https://developer.cisco.com/learning/modules/programming-fundamentals/dne-git-basic-workflows/hands-on-with-git-and-github/</vt:lpstr>
      <vt:lpstr>Call to Action</vt:lpstr>
      <vt:lpstr>Call to action Git-related Learning Labs</vt:lpstr>
      <vt:lpstr>Our new Learning Labs</vt:lpstr>
      <vt:lpstr>Fill out your session surveys!</vt:lpstr>
      <vt:lpstr>Continue  your education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2018-02-23T21:47:25Z</dcterms:created>
  <dcterms:modified xsi:type="dcterms:W3CDTF">2023-06-01T18:22:24Z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ies>
</file>